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21"/>
  </p:notesMasterIdLst>
  <p:sldIdLst>
    <p:sldId id="257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AB102D-7F36-45A2-93C7-F8978E4D0DE0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260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/>
              <a:t>Evaluates the (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expression</a:t>
            </a:r>
            <a:r>
              <a:rPr lang="en-US" altLang="en-US"/>
              <a:t>) and compares its integer or character value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/>
              <a:t>with the values following each </a:t>
            </a:r>
            <a:r>
              <a:rPr lang="en-US" altLang="en-US" b="1">
                <a:solidFill>
                  <a:srgbClr val="993300"/>
                </a:solidFill>
              </a:rPr>
              <a:t>case</a:t>
            </a:r>
            <a:r>
              <a:rPr lang="en-US" altLang="en-US"/>
              <a:t> label.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/>
          </a:p>
          <a:p>
            <a:pPr algn="just" eaLnBrk="1" hangingPunct="1">
              <a:lnSpc>
                <a:spcPct val="80000"/>
              </a:lnSpc>
            </a:pPr>
            <a:r>
              <a:rPr lang="en-US" altLang="en-US"/>
              <a:t>1. If a match is found between (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expression</a:t>
            </a:r>
            <a:r>
              <a:rPr lang="en-US" altLang="en-US"/>
              <a:t>) and one of the values, execution is transferred to the statement(s) that follows the </a:t>
            </a:r>
            <a:r>
              <a:rPr lang="en-US" altLang="en-US" b="1">
                <a:solidFill>
                  <a:srgbClr val="993300"/>
                </a:solidFill>
              </a:rPr>
              <a:t>case</a:t>
            </a:r>
            <a:r>
              <a:rPr lang="en-US" altLang="en-US"/>
              <a:t> label.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200"/>
          </a:p>
          <a:p>
            <a:pPr algn="just" eaLnBrk="1" hangingPunct="1">
              <a:lnSpc>
                <a:spcPct val="80000"/>
              </a:lnSpc>
            </a:pPr>
            <a:r>
              <a:rPr lang="en-US" altLang="en-US"/>
              <a:t>2. If no match is found, execution is transferred to the statement(s) following the optional </a:t>
            </a:r>
            <a:r>
              <a:rPr lang="en-US" altLang="en-US" b="1">
                <a:solidFill>
                  <a:srgbClr val="993300"/>
                </a:solidFill>
              </a:rPr>
              <a:t>default</a:t>
            </a:r>
            <a:r>
              <a:rPr lang="en-US" altLang="en-US"/>
              <a:t> label.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800"/>
          </a:p>
          <a:p>
            <a:pPr algn="just" eaLnBrk="1" hangingPunct="1">
              <a:lnSpc>
                <a:spcPct val="80000"/>
              </a:lnSpc>
            </a:pPr>
            <a:r>
              <a:rPr lang="en-US" altLang="en-US"/>
              <a:t>3. If no match is found and there is no </a:t>
            </a:r>
            <a:r>
              <a:rPr lang="en-US" altLang="en-US" b="1">
                <a:solidFill>
                  <a:srgbClr val="993300"/>
                </a:solidFill>
              </a:rPr>
              <a:t>default</a:t>
            </a:r>
            <a:r>
              <a:rPr lang="en-US" altLang="en-US"/>
              <a:t> label, execution passes to the first statement following the switch statement closing brace, the </a:t>
            </a:r>
            <a:r>
              <a:rPr lang="en-US" altLang="en-US" b="1" i="1">
                <a:solidFill>
                  <a:srgbClr val="993300"/>
                </a:solidFill>
              </a:rPr>
              <a:t>next_statemen</a:t>
            </a:r>
            <a:r>
              <a:rPr lang="en-US" altLang="en-US" i="1">
                <a:solidFill>
                  <a:srgbClr val="993300"/>
                </a:solidFill>
              </a:rPr>
              <a:t>t</a:t>
            </a:r>
            <a:r>
              <a:rPr lang="en-US" altLang="en-US"/>
              <a:t>.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800"/>
          </a:p>
          <a:p>
            <a:pPr algn="just" eaLnBrk="1" hangingPunct="1">
              <a:lnSpc>
                <a:spcPct val="80000"/>
              </a:lnSpc>
            </a:pPr>
            <a:r>
              <a:rPr lang="en-US" altLang="en-US"/>
              <a:t>4. To ensure that only the statements associated with the matching template are executed, include a </a:t>
            </a:r>
            <a:r>
              <a:rPr lang="en-US" altLang="en-US" b="1">
                <a:solidFill>
                  <a:srgbClr val="C00000"/>
                </a:solidFill>
                <a:latin typeface="Tempus Sans ITC" panose="04020404030D07020202" pitchFamily="82" charset="0"/>
              </a:rPr>
              <a:t>break statement</a:t>
            </a:r>
            <a:r>
              <a:rPr lang="en-US" altLang="en-US">
                <a:solidFill>
                  <a:srgbClr val="C00000"/>
                </a:solidFill>
              </a:rPr>
              <a:t> </a:t>
            </a:r>
            <a:r>
              <a:rPr lang="en-US" altLang="en-US"/>
              <a:t>where needed, which terminates the entire switch statement.</a:t>
            </a:r>
          </a:p>
          <a:p>
            <a:pPr algn="just" eaLnBrk="1" hangingPunct="1">
              <a:lnSpc>
                <a:spcPct val="80000"/>
              </a:lnSpc>
            </a:pPr>
            <a:endParaRPr lang="en-US" altLang="ko-KR" sz="800">
              <a:ea typeface="Gulim" panose="020B0600000101010101" pitchFamily="34" charset="-127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ko-KR">
                <a:ea typeface="Gulim" panose="020B0600000101010101" pitchFamily="34" charset="-127"/>
              </a:rPr>
              <a:t>5.  As usual the statement(s) can also be a block of code put in curly braces.</a:t>
            </a:r>
            <a:endParaRPr lang="en-US" altLang="en-US"/>
          </a:p>
          <a:p>
            <a:pPr eaLnBrk="1" hangingPunct="1"/>
            <a:endParaRPr lang="en-US" altLang="en-US"/>
          </a:p>
          <a:p>
            <a:endParaRPr lang="en-US" altLang="en-US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9DB32-2CD2-4D40-913E-F0716731580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639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5710A4-3A6C-42F1-AE40-E7D333AE4D69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2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43CB-7323-4262-87D6-7B99671EEF6F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27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37EC-3558-49A3-AB6F-D78AF19726C7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66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F360-2D98-450A-8BA7-87D5F68AF617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97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34DE-A213-4DBF-B2D5-27A0D72B1D83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62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920D-9639-4856-9B9F-12F9400DDFAD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EBE8-9873-4ED1-B7EC-BE7822C48A17}" type="datetime1">
              <a:rPr lang="en-US" smtClean="0"/>
              <a:t>5/4/2022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1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C761-9FDC-4D29-A20A-65B526911599}" type="datetime1">
              <a:rPr lang="en-US" smtClean="0"/>
              <a:t>5/4/2022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4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6958-6B40-4FD2-9851-1D46ED0D4386}" type="datetime1">
              <a:rPr lang="en-US" smtClean="0"/>
              <a:t>5/4/2022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0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78CA-3445-42B3-B339-9B1723549B64}" type="datetime1">
              <a:rPr lang="en-US" smtClean="0"/>
              <a:t>5/4/2022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255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73F7-94E4-45F6-B0AD-5DF0F2702E0F}" type="datetime1">
              <a:rPr lang="en-US" smtClean="0"/>
              <a:t>5/4/2022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46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6FEC-082F-4DB3-8FD6-23FB07F623E1}" type="datetime1">
              <a:rPr lang="en-US" smtClean="0"/>
              <a:t>5/4/2022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43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E4EB9-82DB-45D3-B2B0-3D262134240D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                           Department of CSE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7350" y="1885180"/>
            <a:ext cx="5314950" cy="11025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Decision Making, Branching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71700" y="3146823"/>
            <a:ext cx="4800600" cy="193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sz="4000" b="1" dirty="0"/>
              <a:t>Switch and Break</a:t>
            </a:r>
          </a:p>
        </p:txBody>
      </p:sp>
    </p:spTree>
    <p:extLst>
      <p:ext uri="{BB962C8B-B14F-4D97-AF65-F5344CB8AC3E}">
        <p14:creationId xmlns:p14="http://schemas.microsoft.com/office/powerpoint/2010/main" val="346444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2057401" y="753270"/>
            <a:ext cx="5886450" cy="41195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100" dirty="0"/>
              <a:t>What is the output of the following code snippet? 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00753" y="1600201"/>
            <a:ext cx="7043098" cy="42981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 err="1"/>
              <a:t>int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iNum</a:t>
            </a:r>
            <a:r>
              <a:rPr lang="en-US" altLang="en-US" sz="1800" b="1" dirty="0"/>
              <a:t> = 2;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switch(</a:t>
            </a:r>
            <a:r>
              <a:rPr lang="en-US" altLang="en-US" sz="1800" b="1" dirty="0" err="1"/>
              <a:t>iNum</a:t>
            </a:r>
            <a:r>
              <a:rPr lang="en-US" altLang="en-US" sz="1800" b="1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case 1: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	  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(“ONE”);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	       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case 2: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	  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(“TWO”);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                    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case 3: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	  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(“THREE”);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                     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default: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	  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(“INVALID”);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		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} </a:t>
            </a:r>
          </a:p>
        </p:txBody>
      </p:sp>
      <p:sp>
        <p:nvSpPr>
          <p:cNvPr id="10343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3CD3F9-82E0-4523-B669-B3D39EFE4484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10342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123C16-2ADA-44DA-9659-7E2F57F3607C}" type="slidenum">
              <a:rPr lang="en-US" altLang="en-US" b="0" smtClean="0"/>
              <a:pPr/>
              <a:t>10</a:t>
            </a:fld>
            <a:endParaRPr lang="en-US" altLang="en-US" b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2628901"/>
            <a:ext cx="2743200" cy="1912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10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>
          <a:xfrm>
            <a:off x="1914525" y="775495"/>
            <a:ext cx="5886450" cy="41195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100" dirty="0"/>
              <a:t>What is the output of the following code snippet?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59854" y="1390918"/>
            <a:ext cx="3966692" cy="394665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 err="1"/>
              <a:t>iNum</a:t>
            </a:r>
            <a:r>
              <a:rPr lang="en-US" sz="1800" b="1" dirty="0"/>
              <a:t> = 2;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switch(</a:t>
            </a:r>
            <a:r>
              <a:rPr lang="en-US" sz="1800" b="1" dirty="0" err="1"/>
              <a:t>iNum</a:t>
            </a:r>
            <a:r>
              <a:rPr lang="en-US" sz="1800" b="1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    default: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printf</a:t>
            </a:r>
            <a:r>
              <a:rPr lang="en-US" sz="1800" b="1" dirty="0"/>
              <a:t>(“INVALID”);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     case 1: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printf</a:t>
            </a:r>
            <a:r>
              <a:rPr lang="en-US" sz="1800" b="1" dirty="0"/>
              <a:t>(“ONE”);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     case 2: 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printf</a:t>
            </a:r>
            <a:r>
              <a:rPr lang="en-US" sz="1800" b="1" dirty="0"/>
              <a:t>(“TWO”);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		break;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      case 3: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printf</a:t>
            </a:r>
            <a:r>
              <a:rPr lang="en-US" sz="1800" b="1" dirty="0"/>
              <a:t>(“THREE”;)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} </a:t>
            </a:r>
          </a:p>
        </p:txBody>
      </p:sp>
      <p:sp>
        <p:nvSpPr>
          <p:cNvPr id="104454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39A5C4-8187-4043-A038-34295E0F0E23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10445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E9555D-151D-4419-935D-55E85D455B72}" type="slidenum">
              <a:rPr lang="en-US" altLang="en-US" b="0" smtClean="0"/>
              <a:pPr/>
              <a:t>11</a:t>
            </a:fld>
            <a:endParaRPr lang="en-US" altLang="en-US" b="0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783" y="2000251"/>
            <a:ext cx="2628900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69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>
          <a:xfrm>
            <a:off x="2005794" y="512367"/>
            <a:ext cx="5886450" cy="41195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100" dirty="0"/>
              <a:t>What is the output of the following code snippet?   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46976" y="1262130"/>
            <a:ext cx="4365938" cy="4018293"/>
          </a:xfrm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+mj-lt"/>
              </a:rPr>
              <a:t>switch (</a:t>
            </a:r>
            <a:r>
              <a:rPr lang="en-US" altLang="en-US" sz="2000" b="1" dirty="0" err="1">
                <a:latin typeface="+mj-lt"/>
              </a:rPr>
              <a:t>iDepartmentCode</a:t>
            </a:r>
            <a:r>
              <a:rPr lang="en-US" altLang="en-US" sz="2000" b="1" dirty="0">
                <a:latin typeface="+mj-lt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+mj-lt"/>
              </a:rPr>
              <a:t>{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+mj-lt"/>
              </a:rPr>
              <a:t>	case 110 : </a:t>
            </a:r>
            <a:r>
              <a:rPr lang="en-US" altLang="en-US" sz="2000" b="1" dirty="0" err="1">
                <a:latin typeface="+mj-lt"/>
              </a:rPr>
              <a:t>printf</a:t>
            </a:r>
            <a:r>
              <a:rPr lang="en-US" altLang="en-US" sz="2000" b="1" dirty="0">
                <a:latin typeface="+mj-lt"/>
              </a:rPr>
              <a:t>(“HRD ”);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+mj-lt"/>
              </a:rPr>
              <a:t>	case 115 : </a:t>
            </a:r>
            <a:r>
              <a:rPr lang="en-US" altLang="en-US" sz="2000" b="1" dirty="0" err="1">
                <a:latin typeface="+mj-lt"/>
              </a:rPr>
              <a:t>printf</a:t>
            </a:r>
            <a:r>
              <a:rPr lang="en-US" altLang="en-US" sz="2000" b="1" dirty="0">
                <a:latin typeface="+mj-lt"/>
              </a:rPr>
              <a:t>(“IVS ”);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+mj-lt"/>
              </a:rPr>
              <a:t>	case 125 : </a:t>
            </a:r>
            <a:r>
              <a:rPr lang="en-US" altLang="en-US" sz="2000" b="1" dirty="0" err="1">
                <a:latin typeface="+mj-lt"/>
              </a:rPr>
              <a:t>printf</a:t>
            </a:r>
            <a:r>
              <a:rPr lang="en-US" altLang="en-US" sz="2000" b="1" dirty="0">
                <a:latin typeface="+mj-lt"/>
              </a:rPr>
              <a:t>(“E&amp;R ”);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+mj-lt"/>
              </a:rPr>
              <a:t>	case 135 : </a:t>
            </a:r>
            <a:r>
              <a:rPr lang="en-US" altLang="en-US" sz="2000" b="1" dirty="0" err="1">
                <a:latin typeface="+mj-lt"/>
              </a:rPr>
              <a:t>printf</a:t>
            </a:r>
            <a:r>
              <a:rPr lang="en-US" altLang="en-US" sz="2000" b="1" dirty="0">
                <a:latin typeface="+mj-lt"/>
              </a:rPr>
              <a:t>(“CCD ”);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+mj-lt"/>
              </a:rPr>
              <a:t>}</a:t>
            </a: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latin typeface="+mj-lt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latin typeface="+mj-lt"/>
              </a:rPr>
              <a:t>	</a:t>
            </a:r>
            <a:r>
              <a:rPr lang="en-US" altLang="en-US" sz="2000" b="1" dirty="0">
                <a:solidFill>
                  <a:srgbClr val="008000"/>
                </a:solidFill>
                <a:latin typeface="+mj-lt"/>
              </a:rPr>
              <a:t>Assume </a:t>
            </a:r>
            <a:r>
              <a:rPr lang="en-US" altLang="en-US" sz="2000" b="1" dirty="0" err="1">
                <a:solidFill>
                  <a:srgbClr val="008000"/>
                </a:solidFill>
                <a:latin typeface="+mj-lt"/>
              </a:rPr>
              <a:t>iDepartmentCode</a:t>
            </a:r>
            <a:r>
              <a:rPr lang="en-US" altLang="en-US" sz="2000" b="1" dirty="0">
                <a:solidFill>
                  <a:srgbClr val="008000"/>
                </a:solidFill>
                <a:latin typeface="+mj-lt"/>
              </a:rPr>
              <a:t> is 115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solidFill>
                  <a:srgbClr val="008000"/>
                </a:solidFill>
                <a:latin typeface="+mj-lt"/>
              </a:rPr>
              <a:t>	find the output ?</a:t>
            </a:r>
          </a:p>
        </p:txBody>
      </p:sp>
      <p:sp>
        <p:nvSpPr>
          <p:cNvPr id="105478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9C147-FF6C-4778-850C-4AD4204B7D4A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10547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E801A9-900D-41D9-ADE0-ADFB034037C9}" type="slidenum">
              <a:rPr lang="en-US" altLang="en-US" b="0" smtClean="0"/>
              <a:pPr/>
              <a:t>12</a:t>
            </a:fld>
            <a:endParaRPr lang="en-US" altLang="en-US" b="0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657850" y="2571750"/>
            <a:ext cx="2000250" cy="1943100"/>
          </a:xfrm>
          <a:prstGeom prst="verticalScroll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350"/>
              <a:t>IVS  E&amp;R  CCD</a:t>
            </a:r>
          </a:p>
        </p:txBody>
      </p:sp>
    </p:spTree>
    <p:extLst>
      <p:ext uri="{BB962C8B-B14F-4D97-AF65-F5344CB8AC3E}">
        <p14:creationId xmlns:p14="http://schemas.microsoft.com/office/powerpoint/2010/main" val="164714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254326"/>
            <a:ext cx="5886450" cy="41195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100" dirty="0"/>
              <a:t>What is the output of the following code snippet?   </a:t>
            </a:r>
          </a:p>
        </p:txBody>
      </p:sp>
      <p:sp>
        <p:nvSpPr>
          <p:cNvPr id="10649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146220" y="1666282"/>
            <a:ext cx="3400022" cy="42322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 err="1"/>
              <a:t>int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iNum</a:t>
            </a:r>
            <a:r>
              <a:rPr lang="en-US" altLang="en-US" sz="1800" b="1" dirty="0"/>
              <a:t> = 2;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switch(</a:t>
            </a:r>
            <a:r>
              <a:rPr lang="en-US" altLang="en-US" sz="1800" b="1" dirty="0" err="1"/>
              <a:t>iNum</a:t>
            </a:r>
            <a:r>
              <a:rPr lang="en-US" altLang="en-US" sz="1800" b="1" dirty="0"/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    case 1.5: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	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(“ONE AND HALF”);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	     break;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case 2: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	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(“TWO”);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case ‘A’ 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	 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(“A character”);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} </a:t>
            </a:r>
          </a:p>
        </p:txBody>
      </p:sp>
      <p:sp>
        <p:nvSpPr>
          <p:cNvPr id="106502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9874E5-A040-4B4A-AFC8-726CDC6BEA12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10650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E1DFB2-BAA5-4806-8E45-D83D17B5809E}" type="slidenum">
              <a:rPr lang="en-US" altLang="en-US" b="0" smtClean="0"/>
              <a:pPr/>
              <a:t>13</a:t>
            </a:fld>
            <a:endParaRPr lang="en-US" altLang="en-US" b="0"/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2511030"/>
            <a:ext cx="2857500" cy="226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51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A3C3A-0DE5-46A6-8B55-026DF4A7C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Check Validity: </a:t>
            </a:r>
          </a:p>
          <a:p>
            <a:r>
              <a:rPr lang="en-US" dirty="0"/>
              <a:t>switch(1+2+23)</a:t>
            </a:r>
          </a:p>
          <a:p>
            <a:r>
              <a:rPr lang="en-US" dirty="0"/>
              <a:t>switch(1*2+3%4)</a:t>
            </a:r>
          </a:p>
          <a:p>
            <a:r>
              <a:rPr lang="en-US" dirty="0"/>
              <a:t>switch(a*</a:t>
            </a:r>
            <a:r>
              <a:rPr lang="en-US" dirty="0" err="1"/>
              <a:t>b+c</a:t>
            </a:r>
            <a:r>
              <a:rPr lang="en-US" dirty="0"/>
              <a:t>*d)</a:t>
            </a:r>
          </a:p>
          <a:p>
            <a:r>
              <a:rPr lang="en-US" dirty="0"/>
              <a:t>switch(</a:t>
            </a:r>
            <a:r>
              <a:rPr lang="en-US" dirty="0" err="1"/>
              <a:t>a+b+c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Important Points: </a:t>
            </a:r>
          </a:p>
          <a:p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Duplicate case values are not allowed</a:t>
            </a:r>
          </a:p>
          <a:p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Nesting of switch statements is allowed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06310-7BEE-43ED-AC73-6D3BC7A3A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34DE-A213-4DBF-B2D5-27A0D72B1D83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F2019-AB45-4A4A-B729-5514FAFC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4066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94993-D997-4DF4-8ED8-8E2059DF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E8129-F205-43D8-8803-4C47B028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34DE-A213-4DBF-B2D5-27A0D72B1D83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4DBC15-EEDD-4646-BE6C-DE2D647A5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15</a:t>
            </a:fld>
            <a:endParaRPr lang="en-IN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EC01262-2CD9-497A-8FAB-18E18F2F0D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1645611"/>
            <a:ext cx="6585136" cy="41549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main()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1;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switch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(x)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x + 1;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1: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"Choice is 1"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2: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"Choice is 2"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      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"Choice other than 1 and 2"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      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             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04E8133-E2C9-4E39-84D2-E5E50C44F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6159376"/>
            <a:ext cx="2585644" cy="366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Output::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Choice is 1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87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3ACB3-59CC-4FB1-A182-A6F51E657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0295D-1B61-426A-A7BF-E834DBDB2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34DE-A213-4DBF-B2D5-27A0D72B1D83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2ACDB-916D-4A46-9D23-2A31D075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16</a:t>
            </a:fld>
            <a:endParaRPr lang="en-IN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EC9D670-CADB-4E41-9CE3-7DD7CE13AD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49" y="1503200"/>
            <a:ext cx="6181583" cy="418576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main()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1;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switch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(x)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2: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"Choice is 1"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1+1: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"Choice is 2"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           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Output::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96DC2A9-A12F-4DD6-9B55-962DA37E8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49" y="535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Compiler Error: duplicate case value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14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08570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sz="2400" dirty="0"/>
              <a:t>The </a:t>
            </a:r>
            <a:r>
              <a:rPr lang="en-US" altLang="en-US" sz="2400" dirty="0">
                <a:solidFill>
                  <a:srgbClr val="C00000"/>
                </a:solidFill>
              </a:rPr>
              <a:t>switch</a:t>
            </a:r>
            <a:r>
              <a:rPr lang="en-US" altLang="en-US" sz="2400" dirty="0"/>
              <a:t> Statement</a:t>
            </a:r>
          </a:p>
        </p:txBody>
      </p:sp>
      <p:sp>
        <p:nvSpPr>
          <p:cNvPr id="9216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732807-8155-4128-8EDC-D5DE5E1388B6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5643361" y="640199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5782C0-C9E1-4FF7-8302-F47D4B18F3F5}" type="slidenum">
              <a:rPr lang="en-US" altLang="en-US" b="0" smtClean="0"/>
              <a:pPr/>
              <a:t>2</a:t>
            </a:fld>
            <a:endParaRPr lang="en-US" altLang="en-US" b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57450" y="2116265"/>
            <a:ext cx="718554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14313" indent="-214313" algn="just">
              <a:buFont typeface="Wingdings" pitchFamily="2" charset="2"/>
              <a:buChar char="Ø"/>
              <a:defRPr/>
            </a:pPr>
            <a:r>
              <a:rPr lang="en-US" sz="2000" b="1" dirty="0"/>
              <a:t>Switch is </a:t>
            </a:r>
            <a:r>
              <a:rPr lang="en-US" sz="2000" b="1" dirty="0">
                <a:solidFill>
                  <a:srgbClr val="C00000"/>
                </a:solidFill>
              </a:rPr>
              <a:t>multiple–branching </a:t>
            </a:r>
            <a:r>
              <a:rPr lang="en-US" sz="2000" b="1" dirty="0"/>
              <a:t>statement where based on a condition, the control is transferred to one of the many possible points.</a:t>
            </a:r>
          </a:p>
          <a:p>
            <a:pPr algn="just">
              <a:defRPr/>
            </a:pPr>
            <a:endParaRPr lang="en-US" sz="2000" b="1" dirty="0"/>
          </a:p>
          <a:p>
            <a:pPr marL="214313" indent="-214313" algn="just">
              <a:buFont typeface="Wingdings" pitchFamily="2" charset="2"/>
              <a:buChar char="Ø"/>
              <a:defRPr/>
            </a:pPr>
            <a:r>
              <a:rPr lang="en-US" sz="2000" b="1" dirty="0"/>
              <a:t> Enables the program to execute different statements based on an  </a:t>
            </a:r>
            <a:r>
              <a:rPr lang="en-US" sz="2000" b="1" dirty="0">
                <a:solidFill>
                  <a:schemeClr val="accent2"/>
                </a:solidFill>
              </a:rPr>
              <a:t>expression</a:t>
            </a:r>
            <a:r>
              <a:rPr lang="en-US" sz="2000" b="1" dirty="0"/>
              <a:t> that can have more than two values. Also called </a:t>
            </a:r>
            <a:r>
              <a:rPr lang="en-US" sz="2000" b="1" dirty="0">
                <a:solidFill>
                  <a:schemeClr val="accent2"/>
                </a:solidFill>
              </a:rPr>
              <a:t>    multiple choice statements</a:t>
            </a:r>
            <a:r>
              <a:rPr lang="en-US" sz="2000" b="1" dirty="0"/>
              <a:t>.</a:t>
            </a:r>
          </a:p>
          <a:p>
            <a:pPr algn="just">
              <a:defRPr/>
            </a:pPr>
            <a:endParaRPr lang="en-US" sz="2000" b="1" dirty="0"/>
          </a:p>
          <a:p>
            <a:pPr marL="214313" indent="-214313" algn="just">
              <a:buFont typeface="Wingdings" pitchFamily="2" charset="2"/>
              <a:buChar char="Ø"/>
              <a:defRPr/>
            </a:pPr>
            <a:r>
              <a:rPr lang="en-US" sz="2000" b="0" i="0" dirty="0">
                <a:effectLst/>
                <a:latin typeface="urw-din"/>
              </a:rPr>
              <a:t>The expression provided in the switch should result in a</a:t>
            </a:r>
            <a:r>
              <a:rPr lang="en-US" sz="2000" b="1" i="0" dirty="0">
                <a:effectLst/>
                <a:latin typeface="urw-din"/>
              </a:rPr>
              <a:t> constant value</a:t>
            </a:r>
            <a:r>
              <a:rPr lang="en-US" sz="2000" b="0" i="0" dirty="0">
                <a:effectLst/>
                <a:latin typeface="urw-din"/>
              </a:rPr>
              <a:t> otherwise it would not be valid.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8622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switch</a:t>
            </a:r>
            <a:r>
              <a:rPr lang="en-US" altLang="en-US"/>
              <a:t> statement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/>
              <a:t>  </a:t>
            </a:r>
          </a:p>
        </p:txBody>
      </p:sp>
      <p:sp>
        <p:nvSpPr>
          <p:cNvPr id="94216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0BD635-A1A4-4A2B-A746-496B02C21C5E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942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B6A186-ECC7-4D43-95EA-5DBF1CCE701B}" type="slidenum">
              <a:rPr lang="en-US" altLang="en-US" b="0" smtClean="0"/>
              <a:pPr/>
              <a:t>3</a:t>
            </a:fld>
            <a:endParaRPr lang="en-US" altLang="en-US" b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824248" y="1714501"/>
            <a:ext cx="6605253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switch ( </a:t>
            </a:r>
            <a:r>
              <a:rPr lang="en-US" altLang="en-US" sz="1600" b="1" i="1" dirty="0"/>
              <a:t>expression </a:t>
            </a:r>
            <a:r>
              <a:rPr lang="en-US" altLang="en-US" sz="1600" b="1" dirty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{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>
                <a:solidFill>
                  <a:srgbClr val="008000"/>
                </a:solidFill>
              </a:rPr>
              <a:t>case </a:t>
            </a:r>
            <a:r>
              <a:rPr lang="en-US" altLang="en-US" sz="1600" b="1" i="1" dirty="0">
                <a:solidFill>
                  <a:srgbClr val="008000"/>
                </a:solidFill>
              </a:rPr>
              <a:t>value1</a:t>
            </a:r>
            <a:r>
              <a:rPr lang="en-US" altLang="en-US" sz="1600" b="1" dirty="0">
                <a:solidFill>
                  <a:srgbClr val="008000"/>
                </a:solidFill>
              </a:rPr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i="1" dirty="0"/>
              <a:t>	program statement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i="1" dirty="0"/>
              <a:t>	program statement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	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	</a:t>
            </a:r>
            <a:r>
              <a:rPr lang="en-US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break;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>
                <a:solidFill>
                  <a:srgbClr val="008000"/>
                </a:solidFill>
              </a:rPr>
              <a:t>case </a:t>
            </a:r>
            <a:r>
              <a:rPr lang="en-US" altLang="en-US" sz="1600" b="1" i="1" dirty="0">
                <a:solidFill>
                  <a:srgbClr val="008000"/>
                </a:solidFill>
              </a:rPr>
              <a:t>value2</a:t>
            </a:r>
            <a:r>
              <a:rPr lang="en-US" altLang="en-US" sz="1600" b="1" dirty="0">
                <a:solidFill>
                  <a:srgbClr val="008000"/>
                </a:solidFill>
              </a:rPr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i="1" dirty="0"/>
              <a:t>	program statement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i="1" dirty="0"/>
              <a:t>	program statement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	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	</a:t>
            </a:r>
            <a:r>
              <a:rPr lang="en-US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break;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>
                <a:solidFill>
                  <a:srgbClr val="008000"/>
                </a:solidFill>
              </a:rPr>
              <a:t>case </a:t>
            </a:r>
            <a:r>
              <a:rPr lang="en-US" altLang="en-US" sz="1600" b="1" i="1" dirty="0">
                <a:solidFill>
                  <a:srgbClr val="008000"/>
                </a:solidFill>
              </a:rPr>
              <a:t>value n</a:t>
            </a:r>
            <a:r>
              <a:rPr lang="en-US" altLang="en-US" sz="1600" b="1" dirty="0">
                <a:solidFill>
                  <a:srgbClr val="008000"/>
                </a:solidFill>
              </a:rPr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i="1" dirty="0"/>
              <a:t>	program statement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i="1" dirty="0"/>
              <a:t>	program statement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	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	</a:t>
            </a:r>
            <a:r>
              <a:rPr lang="en-US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break;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>
                <a:solidFill>
                  <a:srgbClr val="008000"/>
                </a:solidFill>
              </a:rPr>
              <a:t>default: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i="1" dirty="0"/>
              <a:t>	program statement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i="1" dirty="0"/>
              <a:t>	program statement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	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b="1" dirty="0"/>
              <a:t>}</a:t>
            </a:r>
          </a:p>
        </p:txBody>
      </p:sp>
      <p:sp>
        <p:nvSpPr>
          <p:cNvPr id="94213" name="AutoShape 5"/>
          <p:cNvSpPr>
            <a:spLocks noChangeArrowheads="1"/>
          </p:cNvSpPr>
          <p:nvPr/>
        </p:nvSpPr>
        <p:spPr bwMode="auto">
          <a:xfrm>
            <a:off x="4000493" y="1520448"/>
            <a:ext cx="3496386" cy="2788407"/>
          </a:xfrm>
          <a:prstGeom prst="cloudCallout">
            <a:avLst>
              <a:gd name="adj1" fmla="val -70894"/>
              <a:gd name="adj2" fmla="val -39102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0" dirty="0">
                <a:latin typeface="+mn-lt"/>
              </a:rPr>
              <a:t>The </a:t>
            </a:r>
            <a:r>
              <a:rPr lang="en-US" altLang="en-US" sz="1400" b="0" i="1" dirty="0">
                <a:latin typeface="+mn-lt"/>
              </a:rPr>
              <a:t>expression  </a:t>
            </a:r>
            <a:r>
              <a:rPr lang="en-US" altLang="en-US" sz="1400" b="0" dirty="0">
                <a:latin typeface="+mn-lt"/>
              </a:rPr>
              <a:t>is successively compared against the values  </a:t>
            </a:r>
            <a:r>
              <a:rPr lang="en-US" altLang="en-US" sz="1400" b="0" i="1" dirty="0">
                <a:latin typeface="+mn-lt"/>
              </a:rPr>
              <a:t>value1</a:t>
            </a:r>
            <a:r>
              <a:rPr lang="en-US" altLang="en-US" sz="1400" b="0" dirty="0">
                <a:latin typeface="+mn-lt"/>
              </a:rPr>
              <a:t>, </a:t>
            </a:r>
            <a:r>
              <a:rPr lang="en-US" altLang="en-US" sz="1400" b="0" i="1" dirty="0">
                <a:latin typeface="+mn-lt"/>
              </a:rPr>
              <a:t>value2, ..., </a:t>
            </a:r>
            <a:r>
              <a:rPr lang="en-US" altLang="en-US" sz="1400" b="0" i="1" dirty="0" err="1">
                <a:latin typeface="+mn-lt"/>
              </a:rPr>
              <a:t>value</a:t>
            </a:r>
            <a:r>
              <a:rPr lang="en-US" altLang="en-US" sz="1400" i="1" dirty="0" err="1">
                <a:latin typeface="+mn-lt"/>
              </a:rPr>
              <a:t>n</a:t>
            </a:r>
            <a:r>
              <a:rPr lang="en-US" altLang="en-US" sz="1400" b="0" dirty="0">
                <a:latin typeface="+mn-lt"/>
              </a:rPr>
              <a:t>. If a case is found whose value is equal to the value of  </a:t>
            </a:r>
            <a:r>
              <a:rPr lang="en-US" altLang="en-US" sz="1400" b="0" i="1" dirty="0">
                <a:latin typeface="+mn-lt"/>
              </a:rPr>
              <a:t>expression</a:t>
            </a:r>
            <a:r>
              <a:rPr lang="en-US" altLang="en-US" sz="1400" b="0" dirty="0">
                <a:latin typeface="+mn-lt"/>
              </a:rPr>
              <a:t>, the program statements that follow the case are executed.</a:t>
            </a:r>
          </a:p>
        </p:txBody>
      </p:sp>
      <p:sp>
        <p:nvSpPr>
          <p:cNvPr id="94214" name="Text Box 8"/>
          <p:cNvSpPr txBox="1">
            <a:spLocks noChangeArrowheads="1"/>
          </p:cNvSpPr>
          <p:nvPr/>
        </p:nvSpPr>
        <p:spPr bwMode="auto">
          <a:xfrm>
            <a:off x="4000493" y="4327115"/>
            <a:ext cx="4098702" cy="1989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20000"/>
              </a:spcBef>
            </a:pPr>
            <a:r>
              <a:rPr lang="en-US" altLang="en-US" dirty="0">
                <a:latin typeface="+mn-lt"/>
              </a:rPr>
              <a:t>The switch test expression must be one with an integer value  (including type char) (No float !). </a:t>
            </a:r>
          </a:p>
          <a:p>
            <a:pPr eaLnBrk="1" hangingPunct="1">
              <a:lnSpc>
                <a:spcPct val="95000"/>
              </a:lnSpc>
              <a:spcBef>
                <a:spcPct val="20000"/>
              </a:spcBef>
            </a:pPr>
            <a:r>
              <a:rPr lang="en-US" altLang="en-US" dirty="0">
                <a:latin typeface="+mn-lt"/>
              </a:rPr>
              <a:t>The case values must be integer-type  constants   or integer constant expressions (You can't use a variable for a case label !)</a:t>
            </a:r>
          </a:p>
        </p:txBody>
      </p:sp>
    </p:spTree>
    <p:extLst>
      <p:ext uri="{BB962C8B-B14F-4D97-AF65-F5344CB8AC3E}">
        <p14:creationId xmlns:p14="http://schemas.microsoft.com/office/powerpoint/2010/main" val="6112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>
                <a:latin typeface="Courier New" panose="02070309020205020404" pitchFamily="49" charset="0"/>
              </a:rPr>
              <a:t>switch-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empus Sans ITC" panose="04020404030D07020202" pitchFamily="82" charset="0"/>
              </a:rPr>
              <a:t>control flow </a:t>
            </a:r>
          </a:p>
        </p:txBody>
      </p:sp>
      <p:sp>
        <p:nvSpPr>
          <p:cNvPr id="95237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4FECE9-932B-4939-BE49-94567820A9C3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9523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D3AC99-5B45-400F-93E9-D98861C6FF10}" type="slidenum">
              <a:rPr lang="en-US" altLang="en-US" b="0" smtClean="0"/>
              <a:pPr/>
              <a:t>4</a:t>
            </a:fld>
            <a:endParaRPr lang="en-US" altLang="en-US" b="0"/>
          </a:p>
        </p:txBody>
      </p:sp>
      <p:pic>
        <p:nvPicPr>
          <p:cNvPr id="95235" name="Picture 7" descr="Picture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485900"/>
            <a:ext cx="4757134" cy="405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03102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Title 3"/>
          <p:cNvSpPr>
            <a:spLocks noGrp="1"/>
          </p:cNvSpPr>
          <p:nvPr>
            <p:ph type="title"/>
          </p:nvPr>
        </p:nvSpPr>
        <p:spPr>
          <a:xfrm>
            <a:off x="2057400" y="440731"/>
            <a:ext cx="5372100" cy="514350"/>
          </a:xfrm>
        </p:spPr>
        <p:txBody>
          <a:bodyPr/>
          <a:lstStyle/>
          <a:p>
            <a:pPr algn="ctr"/>
            <a:r>
              <a:rPr lang="en-US" altLang="en-US" sz="2400" dirty="0"/>
              <a:t>switch-</a:t>
            </a:r>
            <a:r>
              <a:rPr lang="en-US" altLang="en-US" sz="2100" dirty="0">
                <a:solidFill>
                  <a:schemeClr val="accent2"/>
                </a:solidFill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latin typeface="Tempus Sans ITC" panose="04020404030D07020202" pitchFamily="82" charset="0"/>
              </a:rPr>
              <a:t>example 1</a:t>
            </a:r>
            <a:endParaRPr lang="en-US" altLang="en-US" sz="2400" dirty="0"/>
          </a:p>
        </p:txBody>
      </p:sp>
      <p:sp>
        <p:nvSpPr>
          <p:cNvPr id="97282" name="Content Placeholder 1"/>
          <p:cNvSpPr>
            <a:spLocks noGrp="1"/>
          </p:cNvSpPr>
          <p:nvPr>
            <p:ph idx="1"/>
          </p:nvPr>
        </p:nvSpPr>
        <p:spPr bwMode="auto">
          <a:xfrm>
            <a:off x="1081825" y="824248"/>
            <a:ext cx="6967471" cy="4470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#include&lt;</a:t>
            </a:r>
            <a:r>
              <a:rPr lang="en-US" altLang="en-US" sz="1800" b="1" dirty="0" err="1"/>
              <a:t>stdio.h</a:t>
            </a:r>
            <a:r>
              <a:rPr lang="en-US" altLang="en-US" sz="1800" b="1" dirty="0"/>
              <a:t>&gt;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 err="1"/>
              <a:t>int</a:t>
            </a:r>
            <a:r>
              <a:rPr lang="en-US" altLang="en-US" sz="1800" b="1" dirty="0"/>
              <a:t> main()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 err="1"/>
              <a:t>int</a:t>
            </a:r>
            <a:r>
              <a:rPr lang="en-US" altLang="en-US" sz="1800" b="1" dirty="0"/>
              <a:t> choice;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(“Enter your choice: 1-yes, 2-no\n”);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scanf(“%</a:t>
            </a:r>
            <a:r>
              <a:rPr lang="en-US" altLang="en-US" sz="1800" b="1" dirty="0" err="1"/>
              <a:t>d”,&amp;choice</a:t>
            </a:r>
            <a:r>
              <a:rPr lang="en-US" altLang="en-US" sz="1800" b="1" dirty="0"/>
              <a:t>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switch(choice)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	case 1: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(“YESSSSSSS……”);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	     	break;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	case 2: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(“NOOOOOO……”);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	     	break;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	default: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(“DEFAULT CASE…….”);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	}	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(“The choice is %</a:t>
            </a:r>
            <a:r>
              <a:rPr lang="en-US" altLang="en-US" sz="1800" b="1" dirty="0" err="1"/>
              <a:t>d”,choice</a:t>
            </a:r>
            <a:r>
              <a:rPr lang="en-US" altLang="en-US" sz="1800" b="1" dirty="0"/>
              <a:t>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return 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b="1" dirty="0"/>
              <a:t>}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1800" b="1" dirty="0"/>
          </a:p>
        </p:txBody>
      </p:sp>
      <p:sp>
        <p:nvSpPr>
          <p:cNvPr id="9728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D3E416-0BB2-42A3-A08C-F1692B978E4B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9728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5587821" y="6447632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40F8B3-5C85-47B8-98E2-E65CBAAA1782}" type="slidenum">
              <a:rPr lang="en-US" altLang="en-US" b="0" smtClean="0">
                <a:solidFill>
                  <a:srgbClr val="000000"/>
                </a:solidFill>
              </a:rPr>
              <a:pPr/>
              <a:t>5</a:t>
            </a:fld>
            <a:endParaRPr lang="en-US" altLang="en-US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0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algn="ctr"/>
            <a:r>
              <a:rPr lang="en-US" altLang="en-US" b="1"/>
              <a:t>switch-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example 2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9830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27279" y="1657350"/>
            <a:ext cx="2730321" cy="42862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buFontTx/>
              <a:buNone/>
            </a:pPr>
            <a:r>
              <a:rPr lang="en-US" altLang="en-US" sz="1600" b="1" dirty="0"/>
              <a:t>scanf(“%</a:t>
            </a:r>
            <a:r>
              <a:rPr lang="en-US" altLang="en-US" sz="1600" b="1" dirty="0" err="1"/>
              <a:t>d”,&amp;mark</a:t>
            </a:r>
            <a:r>
              <a:rPr lang="en-US" altLang="en-US" sz="1600" b="1" dirty="0"/>
              <a:t>);</a:t>
            </a:r>
          </a:p>
          <a:p>
            <a:pPr eaLnBrk="1" hangingPunct="1">
              <a:buFontTx/>
              <a:buNone/>
            </a:pPr>
            <a:endParaRPr lang="en-US" altLang="en-US" sz="1600" b="1" dirty="0"/>
          </a:p>
          <a:p>
            <a:pPr eaLnBrk="1" hangingPunct="1">
              <a:buFontTx/>
              <a:buNone/>
            </a:pPr>
            <a:r>
              <a:rPr lang="en-US" altLang="en-US" sz="1600" b="1" dirty="0">
                <a:solidFill>
                  <a:srgbClr val="993300"/>
                </a:solidFill>
              </a:rPr>
              <a:t>switch (mark)</a:t>
            </a:r>
          </a:p>
          <a:p>
            <a:pPr eaLnBrk="1" hangingPunct="1">
              <a:buFontTx/>
              <a:buNone/>
            </a:pPr>
            <a:r>
              <a:rPr lang="en-US" altLang="en-US" sz="1600" b="1" dirty="0">
                <a:solidFill>
                  <a:srgbClr val="993300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altLang="en-US" sz="1600" b="1" dirty="0">
                <a:solidFill>
                  <a:srgbClr val="993300"/>
                </a:solidFill>
              </a:rPr>
              <a:t>case 100:</a:t>
            </a:r>
          </a:p>
          <a:p>
            <a:pPr eaLnBrk="1" hangingPunct="1">
              <a:buFontTx/>
              <a:buNone/>
            </a:pPr>
            <a:r>
              <a:rPr lang="en-US" altLang="en-US" sz="1600" b="1" dirty="0">
                <a:solidFill>
                  <a:srgbClr val="993300"/>
                </a:solidFill>
              </a:rPr>
              <a:t>case  90:</a:t>
            </a:r>
          </a:p>
          <a:p>
            <a:pPr eaLnBrk="1" hangingPunct="1">
              <a:buFontTx/>
              <a:buNone/>
            </a:pPr>
            <a:r>
              <a:rPr lang="en-US" altLang="en-US" sz="1600" b="1" dirty="0">
                <a:solidFill>
                  <a:srgbClr val="993300"/>
                </a:solidFill>
              </a:rPr>
              <a:t>case  80:   </a:t>
            </a:r>
            <a:r>
              <a:rPr lang="en-US" altLang="en-US" sz="1600" b="1" dirty="0"/>
              <a:t>grade=‘A’;</a:t>
            </a:r>
          </a:p>
          <a:p>
            <a:pPr eaLnBrk="1" hangingPunct="1">
              <a:buFontTx/>
              <a:buNone/>
            </a:pPr>
            <a:r>
              <a:rPr lang="en-US" altLang="en-US" sz="1600" b="1" dirty="0"/>
              <a:t>		     break;</a:t>
            </a:r>
          </a:p>
          <a:p>
            <a:pPr eaLnBrk="1" hangingPunct="1">
              <a:buFontTx/>
              <a:buNone/>
            </a:pPr>
            <a:endParaRPr lang="en-US" altLang="en-US" sz="1600" b="1" dirty="0">
              <a:solidFill>
                <a:srgbClr val="9933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1600" b="1" dirty="0">
                <a:solidFill>
                  <a:srgbClr val="993300"/>
                </a:solidFill>
              </a:rPr>
              <a:t>case  70:</a:t>
            </a:r>
          </a:p>
          <a:p>
            <a:pPr eaLnBrk="1" hangingPunct="1">
              <a:buFontTx/>
              <a:buNone/>
            </a:pPr>
            <a:r>
              <a:rPr lang="en-US" altLang="en-US" sz="1600" b="1" dirty="0">
                <a:solidFill>
                  <a:srgbClr val="993300"/>
                </a:solidFill>
              </a:rPr>
              <a:t>case  60:</a:t>
            </a:r>
          </a:p>
          <a:p>
            <a:pPr eaLnBrk="1" hangingPunct="1">
              <a:buFontTx/>
              <a:buNone/>
            </a:pPr>
            <a:r>
              <a:rPr lang="en-US" altLang="en-US" sz="1600" b="1" dirty="0">
                <a:solidFill>
                  <a:srgbClr val="993300"/>
                </a:solidFill>
              </a:rPr>
              <a:t>		   </a:t>
            </a:r>
            <a:r>
              <a:rPr lang="en-US" altLang="en-US" sz="1600" b="1" dirty="0"/>
              <a:t>grade=‘B’;</a:t>
            </a:r>
          </a:p>
          <a:p>
            <a:pPr eaLnBrk="1" hangingPunct="1">
              <a:buFontTx/>
              <a:buNone/>
            </a:pPr>
            <a:r>
              <a:rPr lang="en-US" altLang="en-US" sz="1600" b="1" dirty="0"/>
              <a:t>		   break;</a:t>
            </a:r>
          </a:p>
          <a:p>
            <a:pPr eaLnBrk="1" hangingPunct="1">
              <a:buFontTx/>
              <a:buNone/>
            </a:pPr>
            <a:endParaRPr lang="en-US" altLang="en-US" sz="1600" b="1" dirty="0"/>
          </a:p>
        </p:txBody>
      </p:sp>
      <p:sp>
        <p:nvSpPr>
          <p:cNvPr id="98311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73DE1F-26A7-4B34-B3C9-36689C731427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98309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5617604" y="6447632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A242E9-6A2D-4705-B112-68F1AE51BED9}" type="slidenum">
              <a:rPr lang="en-US" altLang="en-US" b="0" smtClean="0"/>
              <a:pPr/>
              <a:t>6</a:t>
            </a:fld>
            <a:endParaRPr lang="en-US" altLang="en-US" b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293495" y="1828799"/>
            <a:ext cx="3307455" cy="411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endParaRPr lang="en-US" sz="1600" b="1" kern="0" dirty="0">
              <a:solidFill>
                <a:srgbClr val="993300"/>
              </a:solidFill>
            </a:endParaRP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>
                <a:solidFill>
                  <a:srgbClr val="993300"/>
                </a:solidFill>
              </a:rPr>
              <a:t>case  50: 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>
                <a:solidFill>
                  <a:srgbClr val="993300"/>
                </a:solidFill>
              </a:rPr>
              <a:t>		   </a:t>
            </a:r>
            <a:r>
              <a:rPr lang="en-US" sz="1600" b="1" kern="0" dirty="0"/>
              <a:t>grade=‘C’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/>
              <a:t>		   break;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>
                <a:solidFill>
                  <a:srgbClr val="993300"/>
                </a:solidFill>
              </a:rPr>
              <a:t>case 40: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>
                <a:solidFill>
                  <a:srgbClr val="993300"/>
                </a:solidFill>
              </a:rPr>
              <a:t>		   </a:t>
            </a:r>
            <a:r>
              <a:rPr lang="en-US" sz="1600" b="1" kern="0" dirty="0"/>
              <a:t>grade=‘D’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/>
              <a:t>		   break;</a:t>
            </a:r>
          </a:p>
          <a:p>
            <a:pPr marL="257175" indent="-257175">
              <a:spcBef>
                <a:spcPct val="20000"/>
              </a:spcBef>
              <a:defRPr/>
            </a:pPr>
            <a:endParaRPr lang="en-US" sz="1600" b="1" kern="0" dirty="0">
              <a:solidFill>
                <a:srgbClr val="993300"/>
              </a:solidFill>
            </a:endParaRP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>
                <a:solidFill>
                  <a:srgbClr val="993300"/>
                </a:solidFill>
              </a:rPr>
              <a:t>default:   </a:t>
            </a:r>
            <a:r>
              <a:rPr lang="en-US" sz="1600" b="1" kern="0" dirty="0"/>
              <a:t>grade=‘F’;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/>
              <a:t>		   break;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>
                <a:solidFill>
                  <a:srgbClr val="993300"/>
                </a:solidFill>
              </a:rPr>
              <a:t>	}  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1600" b="1" kern="0" dirty="0"/>
              <a:t> </a:t>
            </a:r>
            <a:r>
              <a:rPr lang="en-US" sz="1600" b="1" kern="0" dirty="0" err="1"/>
              <a:t>printf</a:t>
            </a:r>
            <a:r>
              <a:rPr lang="en-US" sz="1600" b="1" kern="0" dirty="0"/>
              <a:t>(“%</a:t>
            </a:r>
            <a:r>
              <a:rPr lang="en-US" sz="1600" b="1" kern="0" dirty="0" err="1"/>
              <a:t>c”,grade</a:t>
            </a:r>
            <a:r>
              <a:rPr lang="en-US" sz="1600" b="1" kern="0" dirty="0"/>
              <a:t>);	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75547" y="1485900"/>
            <a:ext cx="0" cy="445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43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/>
              <a:t>An Example – switch case 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494430" y="1365161"/>
            <a:ext cx="4163420" cy="4778062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char </a:t>
            </a:r>
            <a:r>
              <a:rPr lang="en-US" altLang="en-US" sz="1800" b="1" dirty="0" err="1"/>
              <a:t>ch</a:t>
            </a:r>
            <a:r>
              <a:rPr lang="en-US" altLang="en-US" sz="1800" b="1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scanf)(“%c”,&amp;</a:t>
            </a:r>
            <a:r>
              <a:rPr lang="en-US" altLang="en-US" sz="1800" b="1" dirty="0" err="1"/>
              <a:t>ch</a:t>
            </a:r>
            <a:r>
              <a:rPr lang="en-US" altLang="en-US" sz="1800" b="1" dirty="0"/>
              <a:t>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switch(</a:t>
            </a:r>
            <a:r>
              <a:rPr lang="en-US" altLang="en-US" sz="1800" b="1" dirty="0" err="1"/>
              <a:t>ch</a:t>
            </a:r>
            <a:r>
              <a:rPr lang="en-US" altLang="en-US" sz="1800" b="1" dirty="0"/>
              <a:t>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solidFill>
                  <a:srgbClr val="FF0000"/>
                </a:solidFill>
              </a:rPr>
              <a:t>case ‘a’ :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(“Vowel”); 		        break;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solidFill>
                  <a:srgbClr val="FF0000"/>
                </a:solidFill>
              </a:rPr>
              <a:t>case ‘e’ :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(“Vowel”); 		        break;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solidFill>
                  <a:srgbClr val="FF0000"/>
                </a:solidFill>
              </a:rPr>
              <a:t>case ‘</a:t>
            </a:r>
            <a:r>
              <a:rPr lang="en-US" altLang="en-US" sz="1800" b="1" dirty="0" err="1">
                <a:solidFill>
                  <a:srgbClr val="FF0000"/>
                </a:solidFill>
              </a:rPr>
              <a:t>i</a:t>
            </a:r>
            <a:r>
              <a:rPr lang="en-US" altLang="en-US" sz="1800" b="1" dirty="0">
                <a:solidFill>
                  <a:srgbClr val="FF0000"/>
                </a:solidFill>
              </a:rPr>
              <a:t>’ :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(“Vowel”); 		       break;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solidFill>
                  <a:srgbClr val="FF0000"/>
                </a:solidFill>
              </a:rPr>
              <a:t>case ‘o’ :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(“Vowel”); 		        break;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solidFill>
                  <a:srgbClr val="FF0000"/>
                </a:solidFill>
              </a:rPr>
              <a:t>case ‘u’ :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(“Vowel”); 	  	        break;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solidFill>
                  <a:srgbClr val="FF0000"/>
                </a:solidFill>
              </a:rPr>
              <a:t>default: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(“Not a Vowel”); 	} </a:t>
            </a:r>
          </a:p>
        </p:txBody>
      </p:sp>
      <p:sp>
        <p:nvSpPr>
          <p:cNvPr id="100358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DEED85-2899-4FE0-9169-C104425E90D3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10035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5475936" y="640199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C3BE32-C864-4226-B029-73290E59F670}" type="slidenum">
              <a:rPr lang="en-US" altLang="en-US" b="0" smtClean="0"/>
              <a:pPr/>
              <a:t>7</a:t>
            </a:fld>
            <a:endParaRPr lang="en-US" altLang="en-US" b="0" dirty="0"/>
          </a:p>
        </p:txBody>
      </p:sp>
      <p:sp>
        <p:nvSpPr>
          <p:cNvPr id="100356" name="Rectangle 5"/>
          <p:cNvSpPr>
            <a:spLocks noChangeArrowheads="1"/>
          </p:cNvSpPr>
          <p:nvPr/>
        </p:nvSpPr>
        <p:spPr bwMode="auto">
          <a:xfrm>
            <a:off x="4083845" y="3137297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350"/>
          </a:p>
        </p:txBody>
      </p:sp>
    </p:spTree>
    <p:extLst>
      <p:ext uri="{BB962C8B-B14F-4D97-AF65-F5344CB8AC3E}">
        <p14:creationId xmlns:p14="http://schemas.microsoft.com/office/powerpoint/2010/main" val="1602186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/>
              <a:t>An Example – switch case 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31831" y="1657350"/>
            <a:ext cx="3897469" cy="4229100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char </a:t>
            </a:r>
            <a:r>
              <a:rPr lang="en-US" altLang="en-US" sz="1800" b="1" dirty="0" err="1"/>
              <a:t>ch</a:t>
            </a:r>
            <a:r>
              <a:rPr lang="en-US" altLang="en-US" sz="1800" b="1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scanf(“%c”,&amp;</a:t>
            </a:r>
            <a:r>
              <a:rPr lang="en-US" altLang="en-US" sz="1800" b="1" dirty="0" err="1"/>
              <a:t>ch</a:t>
            </a:r>
            <a:r>
              <a:rPr lang="en-US" altLang="en-US" sz="1800" b="1" dirty="0"/>
              <a:t>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switch(</a:t>
            </a:r>
            <a:r>
              <a:rPr lang="en-US" altLang="en-US" sz="1800" b="1" dirty="0" err="1"/>
              <a:t>ch</a:t>
            </a:r>
            <a:r>
              <a:rPr lang="en-US" altLang="en-US" sz="1800" b="1" dirty="0"/>
              <a:t>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solidFill>
                  <a:srgbClr val="FF0000"/>
                </a:solidFill>
              </a:rPr>
              <a:t>case ‘a’: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	case ‘e’: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	case ‘</a:t>
            </a:r>
            <a:r>
              <a:rPr lang="en-US" altLang="en-US" sz="1800" b="1" dirty="0" err="1">
                <a:solidFill>
                  <a:srgbClr val="FF0000"/>
                </a:solidFill>
              </a:rPr>
              <a:t>i</a:t>
            </a:r>
            <a:r>
              <a:rPr lang="en-US" altLang="en-US" sz="1800" b="1" dirty="0">
                <a:solidFill>
                  <a:srgbClr val="FF0000"/>
                </a:solidFill>
              </a:rPr>
              <a:t>’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	case ‘o’ </a:t>
            </a:r>
            <a:r>
              <a:rPr lang="en-US" altLang="en-US" sz="1800" b="1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solidFill>
                  <a:srgbClr val="FF0000"/>
                </a:solidFill>
              </a:rPr>
              <a:t>case ‘u’ </a:t>
            </a:r>
            <a:r>
              <a:rPr lang="en-US" altLang="en-US" sz="1800" b="1" dirty="0"/>
              <a:t>: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(“Vowel”); 	  	        break;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	default: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(“Not a Vowel”); 	} </a:t>
            </a:r>
          </a:p>
        </p:txBody>
      </p:sp>
      <p:sp>
        <p:nvSpPr>
          <p:cNvPr id="101382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0FD2B8-282B-4AE5-97BE-823140C98460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101381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5669119" y="6447632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882ADC-11C1-4FAD-997F-8C238CFAD912}" type="slidenum">
              <a:rPr lang="en-US" altLang="en-US" b="0" smtClean="0"/>
              <a:pPr/>
              <a:t>8</a:t>
            </a:fld>
            <a:endParaRPr lang="en-US" altLang="en-US" b="0" dirty="0"/>
          </a:p>
        </p:txBody>
      </p:sp>
      <p:sp>
        <p:nvSpPr>
          <p:cNvPr id="101380" name="Rectangle 5"/>
          <p:cNvSpPr>
            <a:spLocks noChangeArrowheads="1"/>
          </p:cNvSpPr>
          <p:nvPr/>
        </p:nvSpPr>
        <p:spPr bwMode="auto">
          <a:xfrm>
            <a:off x="4083845" y="3137297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350"/>
          </a:p>
        </p:txBody>
      </p:sp>
    </p:spTree>
    <p:extLst>
      <p:ext uri="{BB962C8B-B14F-4D97-AF65-F5344CB8AC3E}">
        <p14:creationId xmlns:p14="http://schemas.microsoft.com/office/powerpoint/2010/main" val="9011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- </a:t>
            </a:r>
            <a:r>
              <a:rPr lang="en-US" altLang="en-US" dirty="0">
                <a:latin typeface="Courier New" panose="02070309020205020404" pitchFamily="49" charset="0"/>
              </a:rPr>
              <a:t>switch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/>
              <a:t>  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29150" y="1120397"/>
            <a:ext cx="3886200" cy="5235954"/>
          </a:xfrm>
        </p:spPr>
        <p:txBody>
          <a:bodyPr>
            <a:normAutofit/>
          </a:bodyPr>
          <a:lstStyle/>
          <a:p>
            <a:pPr marL="342900" lvl="1" indent="0">
              <a:buNone/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case ‘*':</a:t>
            </a:r>
            <a:b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n-US" b="1" dirty="0"/>
              <a:t>result=value1*value2;</a:t>
            </a:r>
          </a:p>
          <a:p>
            <a:pPr marL="342900" lvl="1" indent="0">
              <a:buNone/>
              <a:defRPr/>
            </a:pPr>
            <a:r>
              <a:rPr lang="en-US" altLang="en-US" b="1" dirty="0"/>
              <a:t>	</a:t>
            </a:r>
            <a:r>
              <a:rPr lang="en-US" altLang="en-US" b="1" dirty="0" err="1"/>
              <a:t>printf</a:t>
            </a:r>
            <a:r>
              <a:rPr lang="en-US" altLang="en-US" b="1" dirty="0"/>
              <a:t>(“%</a:t>
            </a:r>
            <a:r>
              <a:rPr lang="en-US" altLang="en-US" b="1" dirty="0" err="1"/>
              <a:t>f”,result</a:t>
            </a:r>
            <a:r>
              <a:rPr lang="en-US" altLang="en-US" b="1" dirty="0"/>
              <a:t>);</a:t>
            </a:r>
          </a:p>
          <a:p>
            <a:pPr marL="342900" lvl="1" indent="0">
              <a:buNone/>
              <a:defRPr/>
            </a:pPr>
            <a:r>
              <a:rPr lang="en-US" altLang="en-US" b="1" dirty="0"/>
              <a:t>	break;</a:t>
            </a:r>
          </a:p>
          <a:p>
            <a:pPr marL="342900" lvl="1" indent="0">
              <a:buNone/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case ‘/':</a:t>
            </a:r>
            <a:b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n-US" b="1" dirty="0"/>
              <a:t> if ( value2 == 0 ) </a:t>
            </a:r>
          </a:p>
          <a:p>
            <a:pPr marL="685800" lvl="2" indent="0">
              <a:buNone/>
              <a:defRPr/>
            </a:pPr>
            <a:r>
              <a:rPr lang="en-US" altLang="en-US" sz="1800" b="1" dirty="0"/>
              <a:t>  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(“Division by zero.\n“);</a:t>
            </a:r>
          </a:p>
          <a:p>
            <a:pPr marL="685800" lvl="2" indent="0">
              <a:buNone/>
              <a:defRPr/>
            </a:pPr>
            <a:r>
              <a:rPr lang="en-US" altLang="en-US" sz="1800" b="1" dirty="0"/>
              <a:t>else result=value1 / value2;	</a:t>
            </a:r>
          </a:p>
          <a:p>
            <a:pPr marL="685800" lvl="2" indent="0">
              <a:buNone/>
              <a:defRPr/>
            </a:pPr>
            <a:r>
              <a:rPr lang="en-US" altLang="en-US" sz="1800" b="1" dirty="0"/>
              <a:t>   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(“%</a:t>
            </a:r>
            <a:r>
              <a:rPr lang="en-US" altLang="en-US" sz="1800" b="1" dirty="0" err="1"/>
              <a:t>f”,result</a:t>
            </a:r>
            <a:r>
              <a:rPr lang="en-US" altLang="en-US" sz="1800" b="1" dirty="0"/>
              <a:t>);</a:t>
            </a:r>
          </a:p>
          <a:p>
            <a:pPr marL="685800" lvl="2" indent="0">
              <a:buNone/>
              <a:defRPr/>
            </a:pPr>
            <a:r>
              <a:rPr lang="en-US" altLang="en-US" sz="1800" b="1" dirty="0"/>
              <a:t>break;</a:t>
            </a:r>
          </a:p>
          <a:p>
            <a:pPr marL="342900" lvl="1" indent="0">
              <a:buNone/>
              <a:defRPr/>
            </a:pPr>
            <a:r>
              <a:rPr lang="en-US" altLang="en-US" b="1" dirty="0"/>
              <a:t>default;</a:t>
            </a:r>
          </a:p>
          <a:p>
            <a:pPr marL="342900" lvl="1" indent="0">
              <a:buNone/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(“Unknown Operator”);</a:t>
            </a:r>
          </a:p>
          <a:p>
            <a:pPr marL="342900" lvl="1" indent="0">
              <a:buNone/>
              <a:defRPr/>
            </a:pPr>
            <a:r>
              <a:rPr lang="en-US" altLang="en-US" b="1" dirty="0"/>
              <a:t>}</a:t>
            </a:r>
          </a:p>
          <a:p>
            <a:pPr marL="342900" lvl="1" indent="0">
              <a:buNone/>
              <a:defRPr/>
            </a:pPr>
            <a:r>
              <a:rPr lang="en-US" altLang="en-US" b="1" dirty="0"/>
              <a:t>return 0;</a:t>
            </a:r>
          </a:p>
          <a:p>
            <a:pPr marL="0" indent="0">
              <a:buNone/>
              <a:defRPr/>
            </a:pPr>
            <a:r>
              <a:rPr lang="en-US" altLang="en-US" sz="1800" b="1" dirty="0"/>
              <a:t>}</a:t>
            </a:r>
          </a:p>
          <a:p>
            <a:endParaRPr lang="en-US" sz="1800" b="1" dirty="0"/>
          </a:p>
        </p:txBody>
      </p:sp>
      <p:sp>
        <p:nvSpPr>
          <p:cNvPr id="102406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B82711-F303-4BD1-AE06-9C139BF89E55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10240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BFDA6A-54CE-47B9-B129-1E2F33BBECEC}" type="slidenum">
              <a:rPr lang="en-US" altLang="en-US" b="0" smtClean="0"/>
              <a:pPr/>
              <a:t>9</a:t>
            </a:fld>
            <a:endParaRPr lang="en-US" altLang="en-US" b="0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69543" y="1120397"/>
            <a:ext cx="4302457" cy="535531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b="0" dirty="0">
                <a:latin typeface="+mn-lt"/>
              </a:rPr>
              <a:t>/* </a:t>
            </a:r>
            <a:r>
              <a:rPr lang="en-US" altLang="en-US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Program to evaluate simple expressions of the form 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value operator value </a:t>
            </a:r>
            <a:r>
              <a:rPr lang="en-US" altLang="en-US" dirty="0">
                <a:solidFill>
                  <a:srgbClr val="C00000"/>
                </a:solidFill>
                <a:latin typeface="+mn-lt"/>
              </a:rPr>
              <a:t>*/</a:t>
            </a:r>
            <a:endParaRPr lang="en-US" altLang="en-US" dirty="0">
              <a:latin typeface="+mn-lt"/>
            </a:endParaRPr>
          </a:p>
          <a:p>
            <a:pPr eaLnBrk="1" hangingPunct="1">
              <a:defRPr/>
            </a:pPr>
            <a:r>
              <a:rPr lang="en-US" altLang="en-US" dirty="0">
                <a:latin typeface="+mn-lt"/>
              </a:rPr>
              <a:t>#include &lt;</a:t>
            </a:r>
            <a:r>
              <a:rPr lang="en-US" altLang="en-US" dirty="0" err="1">
                <a:latin typeface="+mn-lt"/>
              </a:rPr>
              <a:t>stdio.h</a:t>
            </a:r>
            <a:r>
              <a:rPr lang="en-US" altLang="en-US" dirty="0">
                <a:latin typeface="+mn-lt"/>
              </a:rPr>
              <a:t>&gt;</a:t>
            </a:r>
          </a:p>
          <a:p>
            <a:pPr eaLnBrk="1" hangingPunct="1">
              <a:defRPr/>
            </a:pPr>
            <a:r>
              <a:rPr lang="en-US" altLang="en-US" dirty="0" err="1">
                <a:latin typeface="+mn-lt"/>
              </a:rPr>
              <a:t>int</a:t>
            </a:r>
            <a:r>
              <a:rPr lang="en-US" altLang="en-US" dirty="0">
                <a:latin typeface="+mn-lt"/>
              </a:rPr>
              <a:t> main (void)</a:t>
            </a:r>
          </a:p>
          <a:p>
            <a:pPr eaLnBrk="1" hangingPunct="1">
              <a:defRPr/>
            </a:pPr>
            <a:r>
              <a:rPr lang="en-US" altLang="en-US" dirty="0">
                <a:latin typeface="+mn-lt"/>
              </a:rPr>
              <a:t> {          </a:t>
            </a:r>
            <a:r>
              <a:rPr lang="en-US" altLang="en-US" dirty="0">
                <a:solidFill>
                  <a:srgbClr val="C00000"/>
                </a:solidFill>
                <a:latin typeface="+mn-lt"/>
              </a:rPr>
              <a:t>float value1, value2;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rgbClr val="C00000"/>
                </a:solidFill>
                <a:latin typeface="+mn-lt"/>
              </a:rPr>
              <a:t>char operator;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rgbClr val="C00000"/>
                </a:solidFill>
                <a:latin typeface="+mn-lt"/>
              </a:rPr>
              <a:t>float result;</a:t>
            </a:r>
            <a:endParaRPr lang="en-US" altLang="en-US" dirty="0">
              <a:latin typeface="+mn-lt"/>
            </a:endParaRPr>
          </a:p>
          <a:p>
            <a:pPr lvl="1" eaLnBrk="1" hangingPunct="1">
              <a:defRPr/>
            </a:pPr>
            <a:r>
              <a:rPr lang="en-US" altLang="en-US" dirty="0" err="1">
                <a:latin typeface="+mn-lt"/>
              </a:rPr>
              <a:t>printf</a:t>
            </a:r>
            <a:r>
              <a:rPr lang="en-US" altLang="en-US" dirty="0">
                <a:latin typeface="+mn-lt"/>
              </a:rPr>
              <a:t>("Type in your expression.\n“);</a:t>
            </a:r>
          </a:p>
          <a:p>
            <a:pPr lvl="1" eaLnBrk="1" hangingPunct="1">
              <a:defRPr/>
            </a:pPr>
            <a:r>
              <a:rPr lang="en-US" altLang="en-US" dirty="0">
                <a:latin typeface="+mn-lt"/>
              </a:rPr>
              <a:t>scanf(“%f %c %f”, &amp;value1,&amp;operator,&amp;value2);</a:t>
            </a:r>
          </a:p>
          <a:p>
            <a:pPr lvl="1" eaLnBrk="1" hangingPunct="1">
              <a:defRPr/>
            </a:pPr>
            <a:r>
              <a:rPr lang="en-US" altLang="en-US" dirty="0">
                <a:latin typeface="+mn-lt"/>
              </a:rPr>
              <a:t>switch (operator) </a:t>
            </a:r>
          </a:p>
          <a:p>
            <a:pPr lvl="1" eaLnBrk="1" hangingPunct="1">
              <a:defRPr/>
            </a:pPr>
            <a:r>
              <a:rPr lang="en-US" altLang="en-US" dirty="0">
                <a:latin typeface="+mn-lt"/>
              </a:rPr>
              <a:t> {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case '+': </a:t>
            </a:r>
            <a:endParaRPr lang="en-US" altLang="en-US" dirty="0">
              <a:latin typeface="+mn-lt"/>
            </a:endParaRPr>
          </a:p>
          <a:p>
            <a:pPr lvl="1" eaLnBrk="1" hangingPunct="1">
              <a:defRPr/>
            </a:pPr>
            <a:r>
              <a:rPr lang="en-US" altLang="en-US" dirty="0">
                <a:latin typeface="+mn-lt"/>
              </a:rPr>
              <a:t>	result=value1+value2;</a:t>
            </a:r>
          </a:p>
          <a:p>
            <a:pPr lvl="1" eaLnBrk="1" hangingPunct="1">
              <a:defRPr/>
            </a:pPr>
            <a:r>
              <a:rPr lang="en-US" altLang="en-US" dirty="0">
                <a:latin typeface="+mn-lt"/>
              </a:rPr>
              <a:t>	</a:t>
            </a:r>
            <a:r>
              <a:rPr lang="en-US" altLang="en-US" dirty="0" err="1">
                <a:latin typeface="+mn-lt"/>
              </a:rPr>
              <a:t>printf</a:t>
            </a:r>
            <a:r>
              <a:rPr lang="en-US" altLang="en-US" dirty="0">
                <a:latin typeface="+mn-lt"/>
              </a:rPr>
              <a:t>(“%</a:t>
            </a:r>
            <a:r>
              <a:rPr lang="en-US" altLang="en-US" dirty="0" err="1">
                <a:latin typeface="+mn-lt"/>
              </a:rPr>
              <a:t>f”,result</a:t>
            </a:r>
            <a:r>
              <a:rPr lang="en-US" altLang="en-US" dirty="0">
                <a:latin typeface="+mn-lt"/>
              </a:rPr>
              <a:t>);</a:t>
            </a:r>
          </a:p>
          <a:p>
            <a:pPr lvl="1" eaLnBrk="1" hangingPunct="1">
              <a:defRPr/>
            </a:pPr>
            <a:r>
              <a:rPr lang="en-US" altLang="en-US" dirty="0">
                <a:latin typeface="+mn-lt"/>
              </a:rPr>
              <a:t>	break;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case '-':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	</a:t>
            </a:r>
            <a:r>
              <a:rPr lang="en-US" altLang="en-US" dirty="0">
                <a:latin typeface="+mn-lt"/>
              </a:rPr>
              <a:t>result=value1-value2;</a:t>
            </a:r>
          </a:p>
          <a:p>
            <a:pPr lvl="1" eaLnBrk="1" hangingPunct="1">
              <a:defRPr/>
            </a:pPr>
            <a:r>
              <a:rPr lang="en-US" altLang="en-US" dirty="0">
                <a:latin typeface="+mn-lt"/>
              </a:rPr>
              <a:t>	</a:t>
            </a:r>
            <a:r>
              <a:rPr lang="en-US" altLang="en-US" dirty="0" err="1">
                <a:latin typeface="+mn-lt"/>
              </a:rPr>
              <a:t>printf</a:t>
            </a:r>
            <a:r>
              <a:rPr lang="en-US" altLang="en-US" dirty="0">
                <a:latin typeface="+mn-lt"/>
              </a:rPr>
              <a:t>(“%</a:t>
            </a:r>
            <a:r>
              <a:rPr lang="en-US" altLang="en-US" dirty="0" err="1">
                <a:latin typeface="+mn-lt"/>
              </a:rPr>
              <a:t>f”,result</a:t>
            </a:r>
            <a:r>
              <a:rPr lang="en-US" altLang="en-US" dirty="0">
                <a:latin typeface="+mn-lt"/>
              </a:rPr>
              <a:t>);</a:t>
            </a:r>
          </a:p>
          <a:p>
            <a:pPr lvl="1" eaLnBrk="1" hangingPunct="1">
              <a:defRPr/>
            </a:pPr>
            <a:r>
              <a:rPr lang="en-US" altLang="en-US" dirty="0">
                <a:latin typeface="+mn-lt"/>
              </a:rPr>
              <a:t>	break;</a:t>
            </a:r>
          </a:p>
        </p:txBody>
      </p:sp>
    </p:spTree>
    <p:extLst>
      <p:ext uri="{BB962C8B-B14F-4D97-AF65-F5344CB8AC3E}">
        <p14:creationId xmlns:p14="http://schemas.microsoft.com/office/powerpoint/2010/main" val="1793881616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D00D79-F238-44BF-B550-0A917C1994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EE1F0F-459A-4EBE-A427-254ADA769C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6FA0CC-B597-4E18-BD7E-88C6BA917D7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1890</TotalTime>
  <Words>1421</Words>
  <Application>Microsoft Office PowerPoint</Application>
  <PresentationFormat>On-screen Show (4:3)</PresentationFormat>
  <Paragraphs>276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Courier New</vt:lpstr>
      <vt:lpstr>Tempus Sans ITC</vt:lpstr>
      <vt:lpstr>urw-din</vt:lpstr>
      <vt:lpstr>Wingdings</vt:lpstr>
      <vt:lpstr>PSUC2018 Template</vt:lpstr>
      <vt:lpstr>Decision Making, Branching</vt:lpstr>
      <vt:lpstr>The switch Statement</vt:lpstr>
      <vt:lpstr>The switch statement</vt:lpstr>
      <vt:lpstr>switch- control flow </vt:lpstr>
      <vt:lpstr>switch- example 1</vt:lpstr>
      <vt:lpstr>switch- example 2</vt:lpstr>
      <vt:lpstr>An Example – switch case </vt:lpstr>
      <vt:lpstr>An Example – switch case </vt:lpstr>
      <vt:lpstr>Example - switch</vt:lpstr>
      <vt:lpstr>What is the output of the following code snippet? </vt:lpstr>
      <vt:lpstr>What is the output of the following code snippet? </vt:lpstr>
      <vt:lpstr>What is the output of the following code snippet?   </vt:lpstr>
      <vt:lpstr>What is the output of the following code snippet?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Making, Branching &amp; Switch</dc:title>
  <dc:creator>Mahe</dc:creator>
  <cp:lastModifiedBy>Dr. Avani Sharma [MU - Jaipur]</cp:lastModifiedBy>
  <cp:revision>49</cp:revision>
  <dcterms:created xsi:type="dcterms:W3CDTF">2018-05-08T11:06:27Z</dcterms:created>
  <dcterms:modified xsi:type="dcterms:W3CDTF">2022-05-04T05:54:30Z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